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70" r:id="rId3"/>
    <p:sldId id="271" r:id="rId4"/>
    <p:sldId id="274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D"/>
    <a:srgbClr val="60003B"/>
    <a:srgbClr val="6D6E71"/>
    <a:srgbClr val="F2D350"/>
    <a:srgbClr val="F8ABA0"/>
    <a:srgbClr val="004A24"/>
    <a:srgbClr val="EA5C39"/>
    <a:srgbClr val="ACA2CF"/>
    <a:srgbClr val="A5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7A718-0190-48B0-9318-4C3E74E76D72}" v="260" dt="2024-02-21T10:38:17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3" autoAdjust="0"/>
    <p:restoredTop sz="79477" autoAdjust="0"/>
  </p:normalViewPr>
  <p:slideViewPr>
    <p:cSldViewPr snapToGrid="0">
      <p:cViewPr varScale="1">
        <p:scale>
          <a:sx n="65" d="100"/>
          <a:sy n="65" d="100"/>
        </p:scale>
        <p:origin x="12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C69E2-C7B7-2D4A-ADB4-A50BF20670A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8EABF-E487-9B47-AFFF-39ACF0897C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1/3 met iets belangrijk uit de vorming.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2/3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64EFE-37D8-62C9-F2BD-58D01E0C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14064-A8A5-FE7E-AF99-01C0EDF84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B880F-24C9-17B2-01C9-4AC79E96E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3/3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BD106-231F-CBF8-1726-256599BE1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Als laatste slide gebruiken we steeds een belangrijke slagzin uit de vorming, op een kleurrijke achtergrond. Deze achtergrond/afbeelding mag je wel zelf kiezen.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C361-9272-3811-7459-104280DF1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03A2B-95EC-0383-83D6-AF730FABD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E3A2A-F745-991B-B294-A1F7058B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2DB-A9A2-A543-8C3C-EC32D74D0C8D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2610F-4E7E-A30A-9BE8-5AC72847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19D1-52A1-44AE-B041-C3A2DD0E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27D1-C670-8DA4-EACE-9174E1EE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29FB5-A1CC-1B6F-3CE7-4B8CBF1C6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ABCD2-9C7C-A86F-3848-FB89A0CE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F8ED-1D10-D541-9F99-A55FE948481A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367D-8D0F-0AFD-16CB-72C1F071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66DC-CE38-21FD-A1F4-004A3D2A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41DE0-0E24-48A2-5AED-C001989B9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38-D1CF-CD79-5819-543C69761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819E-19FA-CF58-3651-1ACB1C23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B54-2105-4C4F-9D5E-1E8D061CE261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5C04D-A3B7-53AE-9A71-B16F049F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6932-B230-BDD2-E953-09EC4D85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7C7C-EACC-2F9E-2FE4-D264F86D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7A98-F828-0E18-2F2A-02707BD5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2C1E-7E1D-3526-67CB-8F6666AF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01E5-27D9-3241-BDAA-9D3E4413306A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2662-38CD-227F-E887-CA03B313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9E980-1B81-ED8C-1301-4DABE4A2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0BDE-A588-10AD-8409-D2EB2177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4AB91-26BC-4C16-7E46-BF46B50DD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E88F5-9F09-8404-AC34-E1826247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00BC-4A20-F945-BC37-C022AC5FEBA6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67DE0-2E3E-45B1-71B8-2ACF22D9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3DDD-9DF0-CFEE-8FEE-645E001A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D6D8-4C4B-6818-D1A4-CFDC7A78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ADAB-5816-CDE0-1AF8-F584F472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B5758-6A8F-29E3-6509-28DE4596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8C8AF-6F96-922F-D972-2733E8F0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ED9-132C-FA4B-9B00-5E6463F4DB01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0521C-8642-5651-7769-9938C89B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16403-A726-B737-3B6F-1859547B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8E75-CB0D-DD0A-066A-BB3ABAC8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AF816-6C7B-C3B6-5EF5-932FB7434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F1AC7-46D1-697B-E77A-3B274D440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986F8-E076-9CD4-F760-2FA2818F9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31C58-C421-263B-3FA8-696BFF4D9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C2C81-0A1B-9E8A-AECF-76D6DA54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6D27-B1D7-CE4B-9651-59A194C55DBA}" type="datetime1">
              <a:rPr lang="en-AU" smtClean="0"/>
              <a:t>16/07/2024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E1B45-B1E0-B3C8-9DAB-F8DB8176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78235-263B-6B88-9803-53A54C72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57B6-486E-A34F-1DD5-DB1BB929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69A34-AD1F-35B9-307D-7EC2309C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CAF-514A-8940-AD78-1B20E9E703BE}" type="datetime1">
              <a:rPr lang="en-AU" smtClean="0"/>
              <a:t>16/07/2024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471D7-72DF-72A2-61EE-B1740DC5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34D8A-2729-B17E-A800-E6669523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DF8A3-B983-9B96-BEBC-7783DD0F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1B1F-1D13-F145-AF69-90ADB7BF3100}" type="datetime1">
              <a:rPr lang="en-AU" smtClean="0"/>
              <a:t>16/07/2024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FF5A1-700E-DF2A-F20F-14BEB103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02238-915B-98D6-E95F-0ECC00EA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C5C7-8A43-3984-63E2-DE02C47B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8501E-C528-025E-66B1-718C0875B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D37CF-5EA0-73A8-56E9-C711089BA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A58DA-DD4F-4D7F-27BC-3289B273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7BFB-82F4-124E-8B70-BCC487E1CAAD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5A6CF-BF68-DD4D-DF4D-FE3F5E1A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D49F-E4F1-C4A3-2391-8ABAEC0C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3F82-74B8-4993-1834-813AF342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C8AB4-6DF2-EA51-19F9-B7965F8D0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F71CE-69BA-DA77-F3D7-19955F6AC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60B5B-7643-0C76-EBA0-A7F4DBC0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F57-9E44-E040-8249-BEAE43873BE3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B1BD3-9CF1-420F-4A4A-C4DC0000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14D4-4156-28C0-387D-F84B6D06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5123D-D1F6-10CB-E26E-9BD71C6F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4050-151D-A590-0880-18B2FEE0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0FDCB-9780-2829-2295-A271F80AA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0DA-5571-804D-B4A0-31300B53354D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4160-FC68-FAA8-6E9D-DB36B526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5F64-40BA-0BD1-0718-B29528C96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8197107-4655-91AB-8DE0-443BB49E61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422032" y="243061"/>
            <a:ext cx="53339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  <a:t>FLUITJE</a:t>
            </a:r>
            <a:b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4800">
                <a:solidFill>
                  <a:srgbClr val="0082BD"/>
                </a:solidFill>
                <a:latin typeface="Lilita One" panose="02000000000000000000" pitchFamily="2" charset="0"/>
              </a:rPr>
              <a:t>VAN EEN </a:t>
            </a:r>
            <a: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  <a:t>CENT</a:t>
            </a:r>
            <a:b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B5851-37CA-178B-0694-B50A3159C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2B8FE3C-E27D-FF5C-B9B3-E99CFA2E2928}"/>
              </a:ext>
            </a:extLst>
          </p:cNvPr>
          <p:cNvSpPr txBox="1"/>
          <p:nvPr/>
        </p:nvSpPr>
        <p:spPr>
          <a:xfrm>
            <a:off x="808894" y="4028365"/>
            <a:ext cx="420577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>
                <a:solidFill>
                  <a:srgbClr val="0082BD"/>
                </a:solidFill>
                <a:latin typeface="Lilita One" panose="02000000000000000000" pitchFamily="2" charset="0"/>
              </a:rPr>
              <a:t>Dolle pret met </a:t>
            </a:r>
          </a:p>
          <a:p>
            <a:r>
              <a:rPr lang="en-AU" sz="4400">
                <a:solidFill>
                  <a:srgbClr val="0082BD"/>
                </a:solidFill>
                <a:latin typeface="Lilita One" panose="02000000000000000000" pitchFamily="2" charset="0"/>
              </a:rPr>
              <a:t>je eigen budget!</a:t>
            </a:r>
            <a:endParaRPr lang="en-AU" sz="556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nl-BE"/>
          </a:p>
        </p:txBody>
      </p:sp>
      <p:pic>
        <p:nvPicPr>
          <p:cNvPr id="2050" name="Picture 2" descr="Veiligheid op de werkvloer, wat en hoe? | OMP">
            <a:extLst>
              <a:ext uri="{FF2B5EF4-FFF2-40B4-BE49-F238E27FC236}">
                <a16:creationId xmlns:a16="http://schemas.microsoft.com/office/drawing/2014/main" id="{249F3044-4DF6-D561-AA20-DD07AEB81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757" r="27300" b="1358"/>
          <a:stretch/>
        </p:blipFill>
        <p:spPr bwMode="auto">
          <a:xfrm>
            <a:off x="6096000" y="94824"/>
            <a:ext cx="6052536" cy="6668347"/>
          </a:xfrm>
          <a:prstGeom prst="rect">
            <a:avLst/>
          </a:prstGeom>
          <a:noFill/>
          <a:ln w="762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use of Control">
            <a:extLst>
              <a:ext uri="{FF2B5EF4-FFF2-40B4-BE49-F238E27FC236}">
                <a16:creationId xmlns:a16="http://schemas.microsoft.com/office/drawing/2014/main" id="{3B1FC192-828A-3943-D23A-274F716B7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9" r="7285"/>
          <a:stretch/>
        </p:blipFill>
        <p:spPr bwMode="auto">
          <a:xfrm>
            <a:off x="6096000" y="94824"/>
            <a:ext cx="6052537" cy="666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D7E1679-687F-0DA1-C365-ED0994D6D0C5}"/>
              </a:ext>
            </a:extLst>
          </p:cNvPr>
          <p:cNvSpPr/>
          <p:nvPr/>
        </p:nvSpPr>
        <p:spPr>
          <a:xfrm>
            <a:off x="0" y="0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F471CB-9E10-AEA7-3177-BB7051AC18F4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499B7F1-E3C5-D7C0-8A55-B0D767017054}"/>
              </a:ext>
            </a:extLst>
          </p:cNvPr>
          <p:cNvSpPr txBox="1">
            <a:spLocks/>
          </p:cNvSpPr>
          <p:nvPr/>
        </p:nvSpPr>
        <p:spPr>
          <a:xfrm>
            <a:off x="374903" y="6226368"/>
            <a:ext cx="3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srgbClr val="0083BD"/>
              </a:solidFill>
              <a:latin typeface="Lilita On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4A5C6-4BB2-2511-08A8-3E0E207DB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767479">
            <a:off x="7665190" y="1065799"/>
            <a:ext cx="2067605" cy="10321138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E1B99D9B-03AB-2C65-5C46-65A64685258D}"/>
              </a:ext>
            </a:extLst>
          </p:cNvPr>
          <p:cNvSpPr txBox="1"/>
          <p:nvPr/>
        </p:nvSpPr>
        <p:spPr>
          <a:xfrm>
            <a:off x="5691975" y="3429000"/>
            <a:ext cx="5766816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Kan je hier soms wat hulp of extra tips bij gebruiken?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4EEE53C-5833-08B6-1A6F-EFCA8E0E5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73" y="6160574"/>
            <a:ext cx="2356399" cy="496711"/>
          </a:xfrm>
          <a:prstGeom prst="rect">
            <a:avLst/>
          </a:prstGeom>
        </p:spPr>
      </p:pic>
      <p:pic>
        <p:nvPicPr>
          <p:cNvPr id="1030" name="Picture 6" descr="Alle Veiligheidsborden Vector Royalty vrije SVG, Cliparts, Vectoren, en  Stock Illustratie. Image 37115366">
            <a:extLst>
              <a:ext uri="{FF2B5EF4-FFF2-40B4-BE49-F238E27FC236}">
                <a16:creationId xmlns:a16="http://schemas.microsoft.com/office/drawing/2014/main" id="{632F5D95-EE36-6E19-84FC-4E7EA75A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5" y="691218"/>
            <a:ext cx="4729171" cy="4343116"/>
          </a:xfrm>
          <a:prstGeom prst="rect">
            <a:avLst/>
          </a:prstGeom>
          <a:noFill/>
          <a:ln w="381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421DDBCD-A257-9D2E-EDEC-8622360FF9FF}"/>
              </a:ext>
            </a:extLst>
          </p:cNvPr>
          <p:cNvSpPr txBox="1"/>
          <p:nvPr/>
        </p:nvSpPr>
        <p:spPr>
          <a:xfrm>
            <a:off x="5691975" y="1214513"/>
            <a:ext cx="576681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400">
                <a:solidFill>
                  <a:srgbClr val="0082BD"/>
                </a:solidFill>
                <a:latin typeface="Lilita One" panose="02000000000000000000" pitchFamily="2" charset="0"/>
              </a:rPr>
              <a:t>Hoe zorg jij ervoor dat de rekening klopt op het einde van de maand?</a:t>
            </a:r>
            <a:endParaRPr lang="en-AU" sz="44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2050" name="Picture 2" descr="jong paar zitten Bij tafel Bij huis betalen rekeningen online. Mens en  vrouw beheren onkosten Aan internet Aan web bank Aan laptop. vector  illustratie. 18776362 Vectorkunst bij Vecteezy">
            <a:extLst>
              <a:ext uri="{FF2B5EF4-FFF2-40B4-BE49-F238E27FC236}">
                <a16:creationId xmlns:a16="http://schemas.microsoft.com/office/drawing/2014/main" id="{54A6618C-8025-E7D1-972B-B2A2B2ECB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294" r="4507"/>
          <a:stretch/>
        </p:blipFill>
        <p:spPr bwMode="auto">
          <a:xfrm>
            <a:off x="323574" y="691218"/>
            <a:ext cx="4729172" cy="43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33B8B898-7069-B0AF-478C-79203BF85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18E1D339-FC61-A568-2D0C-48489DDBE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365">
            <a:off x="-1819838" y="-235986"/>
            <a:ext cx="12290961" cy="215091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6BF2035-6B58-5406-1202-7635CAB1A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37D30A9A-84EC-6300-A886-FC4A7ABEDA46}"/>
              </a:ext>
            </a:extLst>
          </p:cNvPr>
          <p:cNvSpPr txBox="1"/>
          <p:nvPr/>
        </p:nvSpPr>
        <p:spPr>
          <a:xfrm>
            <a:off x="516754" y="2643724"/>
            <a:ext cx="5766816" cy="342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Is geld uitlenen aan vrienden een goed idee?</a:t>
            </a: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Is vrije tijd het eerste dat we moeten laten vallen als we willen besparen?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3074" name="Picture 2" descr="Geld lenen aan vrienden of familie: zo pakt u het verstandig aan">
            <a:extLst>
              <a:ext uri="{FF2B5EF4-FFF2-40B4-BE49-F238E27FC236}">
                <a16:creationId xmlns:a16="http://schemas.microsoft.com/office/drawing/2014/main" id="{BFA4EC11-CF55-B17B-06DC-01CB7D5E4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851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p vakantie? Met onze vakantietips gaat u voorbereid op reis - MAX Vandaag">
            <a:extLst>
              <a:ext uri="{FF2B5EF4-FFF2-40B4-BE49-F238E27FC236}">
                <a16:creationId xmlns:a16="http://schemas.microsoft.com/office/drawing/2014/main" id="{0F0F6F3E-04FC-34AD-63A9-8A051C2C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71" y="4933399"/>
            <a:ext cx="3190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ord een rekenwonder | waaromwiskunde">
            <a:extLst>
              <a:ext uri="{FF2B5EF4-FFF2-40B4-BE49-F238E27FC236}">
                <a16:creationId xmlns:a16="http://schemas.microsoft.com/office/drawing/2014/main" id="{F7A95E56-2E4A-A116-CB1A-8F59117C8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972" y="2343500"/>
            <a:ext cx="2322797" cy="232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AECC-05AE-FF49-3441-18BC091A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F935999-9125-D1CC-BAF5-867B13F423A7}"/>
              </a:ext>
            </a:extLst>
          </p:cNvPr>
          <p:cNvSpPr/>
          <p:nvPr/>
        </p:nvSpPr>
        <p:spPr>
          <a:xfrm>
            <a:off x="23992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54472-744A-2EDC-AA58-57894CA910CE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DBB65503-A1CD-0653-588E-31F0ABA28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8747">
            <a:off x="-330766" y="5969875"/>
            <a:ext cx="12021422" cy="128527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44EC5BF-409C-661A-BBF5-BE5B90D349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68" y="6115800"/>
            <a:ext cx="2356399" cy="496711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FA3ECAB1-5886-6054-25FB-1F6D254D75FA}"/>
              </a:ext>
            </a:extLst>
          </p:cNvPr>
          <p:cNvSpPr txBox="1"/>
          <p:nvPr/>
        </p:nvSpPr>
        <p:spPr>
          <a:xfrm>
            <a:off x="5008952" y="3638117"/>
            <a:ext cx="5766816" cy="805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Waar kan ik hulp vragen?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8B22751-89B4-2F09-C551-93E3F1944DDD}"/>
              </a:ext>
            </a:extLst>
          </p:cNvPr>
          <p:cNvSpPr txBox="1"/>
          <p:nvPr/>
        </p:nvSpPr>
        <p:spPr>
          <a:xfrm>
            <a:off x="4997544" y="1215415"/>
            <a:ext cx="721844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Als het zelf toch niet </a:t>
            </a: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zo goed lukt...</a:t>
            </a: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94207F2B-09EC-06BC-F26A-D51C7857D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6013B2-2752-FF1C-0785-912C50FA5F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00" r="16186"/>
          <a:stretch/>
        </p:blipFill>
        <p:spPr>
          <a:xfrm>
            <a:off x="257564" y="810980"/>
            <a:ext cx="4517816" cy="4171934"/>
          </a:xfrm>
          <a:prstGeom prst="rect">
            <a:avLst/>
          </a:prstGeom>
          <a:ln w="57150">
            <a:solidFill>
              <a:srgbClr val="0083BD"/>
            </a:solidFill>
          </a:ln>
        </p:spPr>
      </p:pic>
      <p:pic>
        <p:nvPicPr>
          <p:cNvPr id="4098" name="Picture 2" descr="Prisma Bewindvoering, bewindvoering met gevoel - Prisma Bewindvoering">
            <a:extLst>
              <a:ext uri="{FF2B5EF4-FFF2-40B4-BE49-F238E27FC236}">
                <a16:creationId xmlns:a16="http://schemas.microsoft.com/office/drawing/2014/main" id="{B44CD434-B1A9-3A7C-8991-B29E25212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3" r="6296"/>
          <a:stretch/>
        </p:blipFill>
        <p:spPr bwMode="auto">
          <a:xfrm>
            <a:off x="257563" y="809907"/>
            <a:ext cx="4517817" cy="41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6AD7179-AF9F-8207-A38D-85A5F69FD0EA}"/>
              </a:ext>
            </a:extLst>
          </p:cNvPr>
          <p:cNvSpPr/>
          <p:nvPr/>
        </p:nvSpPr>
        <p:spPr>
          <a:xfrm>
            <a:off x="0" y="33528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0EF81-7EFB-2545-58EC-40A02D5F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83BD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2AB6A-2FF6-95DA-0014-96B82F9424B8}"/>
              </a:ext>
            </a:extLst>
          </p:cNvPr>
          <p:cNvSpPr txBox="1"/>
          <p:nvPr/>
        </p:nvSpPr>
        <p:spPr>
          <a:xfrm>
            <a:off x="742070" y="1010294"/>
            <a:ext cx="5869745" cy="3479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0"/>
              </a:lnSpc>
            </a:pPr>
            <a: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  <a:t>“In onze groep zaten een paar mensen die minder met budget bezig zijn, maar ook zij hebben veel geleerd van deze vorming!</a:t>
            </a:r>
            <a:endParaRPr lang="en-AU" sz="4200" dirty="0">
              <a:solidFill>
                <a:schemeClr val="bg1"/>
              </a:solidFill>
              <a:effectLst/>
              <a:latin typeface="Muli" pitchFamily="2" charset="77"/>
            </a:endParaRP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436BE94-4640-0D3B-8BF6-F4D2612E1F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6" y="6044507"/>
            <a:ext cx="3260684" cy="6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F6EDF-759E-8303-74D3-5C4F2375349E}"/>
              </a:ext>
            </a:extLst>
          </p:cNvPr>
          <p:cNvSpPr/>
          <p:nvPr/>
        </p:nvSpPr>
        <p:spPr>
          <a:xfrm>
            <a:off x="-89992" y="-58732"/>
            <a:ext cx="12371984" cy="6916732"/>
          </a:xfrm>
          <a:prstGeom prst="rect">
            <a:avLst/>
          </a:prstGeom>
          <a:solidFill>
            <a:srgbClr val="004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B1915-579F-E851-078C-9C838DD9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79984" y="-58732"/>
            <a:ext cx="6089650" cy="701264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2FE675C-042D-15A6-7BBD-BF045FC5D8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30" y="4429056"/>
            <a:ext cx="4765405" cy="10108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0B8A79-78C6-071B-DABA-3E33153B081F}"/>
              </a:ext>
            </a:extLst>
          </p:cNvPr>
          <p:cNvSpPr txBox="1">
            <a:spLocks/>
          </p:cNvSpPr>
          <p:nvPr/>
        </p:nvSpPr>
        <p:spPr>
          <a:xfrm>
            <a:off x="6940720" y="58732"/>
            <a:ext cx="4846320" cy="2587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Een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</a:t>
            </a: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vorming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van Groep Maatwerk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22652-FB17-863D-DA52-33FBA7CC54F1}"/>
              </a:ext>
            </a:extLst>
          </p:cNvPr>
          <p:cNvSpPr txBox="1"/>
          <p:nvPr/>
        </p:nvSpPr>
        <p:spPr>
          <a:xfrm>
            <a:off x="6834554" y="2239823"/>
            <a:ext cx="484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Ook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iets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voor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jou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?</a:t>
            </a:r>
            <a:endParaRPr lang="en-AU" sz="4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uli" pitchFamily="2" charset="77"/>
            </a:endParaRPr>
          </a:p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CEE4DD-6C23-EBAC-945B-32F854B816F1}"/>
              </a:ext>
            </a:extLst>
          </p:cNvPr>
          <p:cNvSpPr txBox="1">
            <a:spLocks/>
          </p:cNvSpPr>
          <p:nvPr/>
        </p:nvSpPr>
        <p:spPr>
          <a:xfrm>
            <a:off x="6096000" y="5535808"/>
            <a:ext cx="5977534" cy="1418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</a:pPr>
            <a:r>
              <a:rPr lang="en-AU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lita One" panose="02000000000000000000" pitchFamily="2" charset="0"/>
              </a:rPr>
              <a:t>VTO</a:t>
            </a:r>
            <a:r>
              <a:rPr lang="en-AU" sz="8000" dirty="0">
                <a:solidFill>
                  <a:schemeClr val="bg1"/>
                </a:solidFill>
                <a:latin typeface="Lilita One" panose="02000000000000000000" pitchFamily="2" charset="0"/>
              </a:rPr>
              <a:t>-team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289</Words>
  <Application>Microsoft Office PowerPoint</Application>
  <PresentationFormat>Breedbeeld</PresentationFormat>
  <Paragraphs>23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Lilita One</vt:lpstr>
      <vt:lpstr>Muli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Plaats presentatie titel hier</dc:title>
  <dc:creator>Lieve Torbeyns</dc:creator>
  <cp:lastModifiedBy>Senne Lauwers Groep Maatwerk</cp:lastModifiedBy>
  <cp:revision>29</cp:revision>
  <dcterms:created xsi:type="dcterms:W3CDTF">2023-11-14T11:00:12Z</dcterms:created>
  <dcterms:modified xsi:type="dcterms:W3CDTF">2024-07-16T08:33:03Z</dcterms:modified>
</cp:coreProperties>
</file>